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5FACC9-9D29-4DB5-A8E7-55B857B634B9}">
  <a:tblStyle styleId="{D95FACC9-9D29-4DB5-A8E7-55B857B634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4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6.xml"/><Relationship Id="rId44" Type="http://schemas.openxmlformats.org/officeDocument/2006/relationships/font" Target="fonts/Lato-italic.fntdata"/><Relationship Id="rId21" Type="http://schemas.openxmlformats.org/officeDocument/2006/relationships/slide" Target="slides/slide15.xml"/><Relationship Id="rId43" Type="http://schemas.openxmlformats.org/officeDocument/2006/relationships/font" Target="fonts/La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bold.fntdata"/><Relationship Id="rId16" Type="http://schemas.openxmlformats.org/officeDocument/2006/relationships/slide" Target="slides/slide10.xml"/><Relationship Id="rId38" Type="http://schemas.openxmlformats.org/officeDocument/2006/relationships/font" Target="fonts/Raleway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0a36df00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0a36df00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0a36df00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0a36df00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0a36df00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0a36df00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0a36df00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0a36df00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0a36df00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0a36df00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0a36df00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0a36df00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0a36df00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0a36df00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0a36df00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0a36df00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0a36df00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0a36df00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0a36df00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0a36df00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0a36df00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0a36df00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0a36df00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0a36df00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0a36df00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0a36df00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0a36df001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0a36df00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0a36df001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0a36df00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0a36df00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0a36df00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0a36df00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0a36df00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0a36df00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0a36df00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0a36df00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0a36df00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0a36df00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0a36df00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0a36df00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0a36df00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0a36df00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0a36df00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0a36df001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0a36df001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0a36df001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0a36df001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0a36df00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0a36df00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0a36df00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0a36df00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0a36df00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0a36df00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0a36df00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0a36df00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0a36df00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0a36df00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0a36df00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0a36df00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Grafos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Gengo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Uzai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Definição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Grafo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52" y="2306300"/>
            <a:ext cx="6262900" cy="14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Grafo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63" y="2327725"/>
            <a:ext cx="5248275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338" y="0"/>
            <a:ext cx="77273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Grafo - Definição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437550" y="2196675"/>
            <a:ext cx="4202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Estruturas matemáticas que permitem codificar relacionamentos entre pares de objetos.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Em outras palavras: é uma coleção de nós ligados (ou não) entre si.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Os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nós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podem ser entendidos como os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vértices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 a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relação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entre dois nós como a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aresta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675" y="2084525"/>
            <a:ext cx="3553551" cy="23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4779175" y="1318650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Vértice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2" name="Google Shape;162;p25"/>
          <p:cNvCxnSpPr>
            <a:stCxn id="161" idx="2"/>
          </p:cNvCxnSpPr>
          <p:nvPr/>
        </p:nvCxnSpPr>
        <p:spPr>
          <a:xfrm>
            <a:off x="5201425" y="1718850"/>
            <a:ext cx="293700" cy="4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5"/>
          <p:cNvSpPr txBox="1"/>
          <p:nvPr/>
        </p:nvSpPr>
        <p:spPr>
          <a:xfrm>
            <a:off x="6609200" y="1963975"/>
            <a:ext cx="8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Aresta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4" name="Google Shape;164;p25"/>
          <p:cNvCxnSpPr>
            <a:stCxn id="163" idx="2"/>
          </p:cNvCxnSpPr>
          <p:nvPr/>
        </p:nvCxnSpPr>
        <p:spPr>
          <a:xfrm flipH="1">
            <a:off x="7016450" y="2364175"/>
            <a:ext cx="150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Propriedades e características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Direção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direcionado (tem ordem/sentido)</a:t>
            </a:r>
            <a:endParaRPr/>
          </a:p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não direcionado (a relação é válida para ambos os vértices)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025" y="2724150"/>
            <a:ext cx="3502500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24" y="2711050"/>
            <a:ext cx="3303200" cy="2188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7"/>
          <p:cNvCxnSpPr/>
          <p:nvPr/>
        </p:nvCxnSpPr>
        <p:spPr>
          <a:xfrm flipH="1">
            <a:off x="4568250" y="1930050"/>
            <a:ext cx="5400" cy="3064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Ciclos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áciclico</a:t>
            </a:r>
            <a:endParaRPr/>
          </a:p>
        </p:txBody>
      </p:sp>
      <p:sp>
        <p:nvSpPr>
          <p:cNvPr id="186" name="Google Shape;186;p28"/>
          <p:cNvSpPr txBox="1"/>
          <p:nvPr>
            <p:ph idx="2" type="body"/>
          </p:nvPr>
        </p:nvSpPr>
        <p:spPr>
          <a:xfrm>
            <a:off x="464355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cíclico</a:t>
            </a:r>
            <a:endParaRPr/>
          </a:p>
        </p:txBody>
      </p:sp>
      <p:cxnSp>
        <p:nvCxnSpPr>
          <p:cNvPr id="187" name="Google Shape;187;p28"/>
          <p:cNvCxnSpPr/>
          <p:nvPr/>
        </p:nvCxnSpPr>
        <p:spPr>
          <a:xfrm>
            <a:off x="4404125" y="2014550"/>
            <a:ext cx="11700" cy="2904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46" y="2480070"/>
            <a:ext cx="2135976" cy="249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b="8850" l="3691" r="5382" t="0"/>
          <a:stretch/>
        </p:blipFill>
        <p:spPr>
          <a:xfrm>
            <a:off x="4520600" y="3114100"/>
            <a:ext cx="2753925" cy="18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6987" y="2421738"/>
            <a:ext cx="1899501" cy="260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3925" y="2415350"/>
            <a:ext cx="2277174" cy="15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Conexão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conectado (consigo sair de um ponto e chegar em qualquer outro)</a:t>
            </a:r>
            <a:endParaRPr/>
          </a:p>
        </p:txBody>
      </p:sp>
      <p:sp>
        <p:nvSpPr>
          <p:cNvPr id="198" name="Google Shape;198;p2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não conectado (não consigo sair de um ponto e chegar em outro)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875" y="2866225"/>
            <a:ext cx="2701398" cy="1789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9"/>
          <p:cNvCxnSpPr>
            <a:stCxn id="196" idx="2"/>
          </p:cNvCxnSpPr>
          <p:nvPr/>
        </p:nvCxnSpPr>
        <p:spPr>
          <a:xfrm flipH="1">
            <a:off x="4568250" y="1853850"/>
            <a:ext cx="5400" cy="3064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b="5578" l="0" r="48937" t="3857"/>
          <a:stretch/>
        </p:blipFill>
        <p:spPr>
          <a:xfrm>
            <a:off x="1575125" y="2681125"/>
            <a:ext cx="1725299" cy="23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Conexão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conectado (consigo sair de um ponto e chegar em qualquer outro)</a:t>
            </a:r>
            <a:endParaRPr/>
          </a:p>
        </p:txBody>
      </p:sp>
      <p:sp>
        <p:nvSpPr>
          <p:cNvPr id="208" name="Google Shape;208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não conectado (não consigo sair de um ponto e chegar em outro)</a:t>
            </a:r>
            <a:endParaRPr/>
          </a:p>
        </p:txBody>
      </p:sp>
      <p:cxnSp>
        <p:nvCxnSpPr>
          <p:cNvPr id="209" name="Google Shape;209;p30"/>
          <p:cNvCxnSpPr>
            <a:stCxn id="206" idx="2"/>
          </p:cNvCxnSpPr>
          <p:nvPr/>
        </p:nvCxnSpPr>
        <p:spPr>
          <a:xfrm flipH="1">
            <a:off x="4568250" y="1853850"/>
            <a:ext cx="5400" cy="3064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50" y="2778300"/>
            <a:ext cx="3238857" cy="21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300" y="2778300"/>
            <a:ext cx="3238857" cy="21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5218500" y="3719050"/>
            <a:ext cx="578700" cy="5352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7</a:t>
            </a:r>
            <a:endParaRPr b="1" sz="2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Ponderado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não ponderado (todas as relações/conexões tem o mesmo peso)</a:t>
            </a:r>
            <a:endParaRPr/>
          </a:p>
        </p:txBody>
      </p:sp>
      <p:sp>
        <p:nvSpPr>
          <p:cNvPr id="219" name="Google Shape;219;p3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Grafo ponderado(temos pesos nas nossas arestas)</a:t>
            </a:r>
            <a:endParaRPr/>
          </a:p>
        </p:txBody>
      </p:sp>
      <p:cxnSp>
        <p:nvCxnSpPr>
          <p:cNvPr id="220" name="Google Shape;220;p31"/>
          <p:cNvCxnSpPr>
            <a:stCxn id="217" idx="2"/>
          </p:cNvCxnSpPr>
          <p:nvPr/>
        </p:nvCxnSpPr>
        <p:spPr>
          <a:xfrm flipH="1">
            <a:off x="4568250" y="1853850"/>
            <a:ext cx="5400" cy="3064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50" y="2778300"/>
            <a:ext cx="3238857" cy="21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000" y="2778300"/>
            <a:ext cx="3238857" cy="214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 rot="1949732">
            <a:off x="6076991" y="3032462"/>
            <a:ext cx="379165" cy="3539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 rot="-155043">
            <a:off x="7033062" y="4159963"/>
            <a:ext cx="379286" cy="3540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 rot="-283109">
            <a:off x="6799645" y="3209364"/>
            <a:ext cx="379285" cy="3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7951760" y="3985969"/>
            <a:ext cx="37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15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 rot="1565925">
            <a:off x="7812796" y="3342632"/>
            <a:ext cx="379160" cy="35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5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 rot="-712199">
            <a:off x="6289748" y="3985923"/>
            <a:ext cx="379209" cy="3540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21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1"/>
          <p:cNvSpPr txBox="1"/>
          <p:nvPr/>
        </p:nvSpPr>
        <p:spPr>
          <a:xfrm rot="-908150">
            <a:off x="7288269" y="3805437"/>
            <a:ext cx="379153" cy="35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10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Caminho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729450" y="2281375"/>
            <a:ext cx="3739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Sequência de vértices entre um vértice origem e um vértice destino. Pode ser que não exista um caminho, caso seja uma grafo não conectado.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Exemplo: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Caminho de 6 até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(6, 4, 5, 1) ou (6, 4, 3, 2, 1) ou (6, 4, 5, 2, 1)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350" y="2202025"/>
            <a:ext cx="3238857" cy="21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Grau do vértice - Grafos não direcionados</a:t>
            </a:r>
            <a:endParaRPr/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729450" y="2078875"/>
            <a:ext cx="4446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</a:t>
            </a:r>
            <a:r>
              <a:rPr b="1" lang="en"/>
              <a:t>grafos não direcionados</a:t>
            </a:r>
            <a:r>
              <a:rPr lang="en"/>
              <a:t>, é a quantidade de arestas que um vértice possui.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Exemplo: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Grau(vértice 6) =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Grau(vértice 5) =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Grau(vértice 3) = ?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375" y="2287750"/>
            <a:ext cx="3238857" cy="21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Grau do vértice - Grafos direcionados</a:t>
            </a:r>
            <a:endParaRPr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729450" y="1960950"/>
            <a:ext cx="4446300" cy="28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</a:t>
            </a:r>
            <a:r>
              <a:rPr b="1" lang="en"/>
              <a:t>grafos direcionados,</a:t>
            </a:r>
            <a:r>
              <a:rPr lang="en"/>
              <a:t> temos outros dois conceitos: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Grau de entrada: </a:t>
            </a:r>
            <a:r>
              <a:rPr lang="en"/>
              <a:t>quantidade de “setas” chegando no vértice;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Grau de saída:</a:t>
            </a:r>
            <a:r>
              <a:rPr lang="en"/>
              <a:t> quantidade de “setas” saindo do vértice.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grau do vértice é a soma do grau de saída + grau de entrada.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Exemplo: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Grau(vértice 0) = 1 + 1 =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Grau(vértice 1) = 1 + 2 =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Grau(vértice 3) = ?</a:t>
            </a:r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5885150" y="28128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>
            <a:off x="6948450" y="365827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6948450" y="28128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5885150" y="365827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54" name="Google Shape;254;p34"/>
          <p:cNvCxnSpPr>
            <a:stCxn id="250" idx="6"/>
            <a:endCxn id="252" idx="2"/>
          </p:cNvCxnSpPr>
          <p:nvPr/>
        </p:nvCxnSpPr>
        <p:spPr>
          <a:xfrm>
            <a:off x="6388850" y="3053850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4"/>
          <p:cNvCxnSpPr>
            <a:stCxn id="252" idx="4"/>
            <a:endCxn id="251" idx="0"/>
          </p:cNvCxnSpPr>
          <p:nvPr/>
        </p:nvCxnSpPr>
        <p:spPr>
          <a:xfrm>
            <a:off x="7200300" y="3294900"/>
            <a:ext cx="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4"/>
          <p:cNvCxnSpPr>
            <a:stCxn id="251" idx="1"/>
            <a:endCxn id="250" idx="5"/>
          </p:cNvCxnSpPr>
          <p:nvPr/>
        </p:nvCxnSpPr>
        <p:spPr>
          <a:xfrm rot="10800000">
            <a:off x="6315115" y="3224277"/>
            <a:ext cx="707100" cy="5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4"/>
          <p:cNvCxnSpPr>
            <a:stCxn id="253" idx="6"/>
            <a:endCxn id="251" idx="2"/>
          </p:cNvCxnSpPr>
          <p:nvPr/>
        </p:nvCxnSpPr>
        <p:spPr>
          <a:xfrm>
            <a:off x="6388850" y="3899325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34"/>
          <p:cNvSpPr/>
          <p:nvPr/>
        </p:nvSpPr>
        <p:spPr>
          <a:xfrm>
            <a:off x="7786650" y="257175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259" name="Google Shape;259;p34"/>
          <p:cNvCxnSpPr>
            <a:stCxn id="252" idx="6"/>
            <a:endCxn id="258" idx="2"/>
          </p:cNvCxnSpPr>
          <p:nvPr/>
        </p:nvCxnSpPr>
        <p:spPr>
          <a:xfrm flipH="1" rot="10800000">
            <a:off x="7452150" y="2812950"/>
            <a:ext cx="3345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Adjacência</a:t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6078075" y="2811488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7141375" y="3656963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7141375" y="2811488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>
            <a:off x="6078075" y="3656963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  <p:cxnSp>
        <p:nvCxnSpPr>
          <p:cNvPr id="269" name="Google Shape;269;p35"/>
          <p:cNvCxnSpPr>
            <a:stCxn id="265" idx="6"/>
            <a:endCxn id="267" idx="2"/>
          </p:cNvCxnSpPr>
          <p:nvPr/>
        </p:nvCxnSpPr>
        <p:spPr>
          <a:xfrm>
            <a:off x="6581775" y="3052538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5"/>
          <p:cNvCxnSpPr>
            <a:stCxn id="267" idx="4"/>
            <a:endCxn id="266" idx="0"/>
          </p:cNvCxnSpPr>
          <p:nvPr/>
        </p:nvCxnSpPr>
        <p:spPr>
          <a:xfrm>
            <a:off x="7393225" y="3293588"/>
            <a:ext cx="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5"/>
          <p:cNvCxnSpPr>
            <a:stCxn id="266" idx="1"/>
            <a:endCxn id="265" idx="5"/>
          </p:cNvCxnSpPr>
          <p:nvPr/>
        </p:nvCxnSpPr>
        <p:spPr>
          <a:xfrm rot="10800000">
            <a:off x="6508040" y="3222964"/>
            <a:ext cx="707100" cy="5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5"/>
          <p:cNvCxnSpPr>
            <a:stCxn id="268" idx="6"/>
            <a:endCxn id="266" idx="2"/>
          </p:cNvCxnSpPr>
          <p:nvPr/>
        </p:nvCxnSpPr>
        <p:spPr>
          <a:xfrm>
            <a:off x="6581775" y="3898013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5"/>
          <p:cNvSpPr/>
          <p:nvPr/>
        </p:nvSpPr>
        <p:spPr>
          <a:xfrm>
            <a:off x="7979575" y="2570438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cxnSp>
        <p:nvCxnSpPr>
          <p:cNvPr id="274" name="Google Shape;274;p35"/>
          <p:cNvCxnSpPr>
            <a:stCxn id="267" idx="6"/>
            <a:endCxn id="273" idx="2"/>
          </p:cNvCxnSpPr>
          <p:nvPr/>
        </p:nvCxnSpPr>
        <p:spPr>
          <a:xfrm flipH="1" rot="10800000">
            <a:off x="7645075" y="2811638"/>
            <a:ext cx="3345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5"/>
          <p:cNvSpPr txBox="1"/>
          <p:nvPr/>
        </p:nvSpPr>
        <p:spPr>
          <a:xfrm>
            <a:off x="729450" y="2400450"/>
            <a:ext cx="4736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Seja (u, v) uma aresta do grafo, dizemos que v é adjacente a u.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Em um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grafo não direcionado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a recíproca é válida, ou seja, u também é adjacente a v.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Já em um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grafo direcionado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depende da relação estabelecida.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Representação computacional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Representações</a:t>
            </a:r>
            <a:endParaRPr/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 representações mais conhecidas são: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Lista de adjacências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Matriz de adjacências</a:t>
            </a:r>
            <a:endParaRPr sz="1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de adjacência</a:t>
            </a: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1245325" y="242172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2308625" y="32672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2308625" y="242172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1245325" y="32672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296" name="Google Shape;296;p38"/>
          <p:cNvCxnSpPr>
            <a:stCxn id="292" idx="6"/>
            <a:endCxn id="294" idx="2"/>
          </p:cNvCxnSpPr>
          <p:nvPr/>
        </p:nvCxnSpPr>
        <p:spPr>
          <a:xfrm>
            <a:off x="1749025" y="2662775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8"/>
          <p:cNvCxnSpPr>
            <a:stCxn id="294" idx="4"/>
            <a:endCxn id="293" idx="0"/>
          </p:cNvCxnSpPr>
          <p:nvPr/>
        </p:nvCxnSpPr>
        <p:spPr>
          <a:xfrm>
            <a:off x="2560475" y="2903825"/>
            <a:ext cx="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8"/>
          <p:cNvCxnSpPr>
            <a:stCxn id="293" idx="1"/>
            <a:endCxn id="292" idx="5"/>
          </p:cNvCxnSpPr>
          <p:nvPr/>
        </p:nvCxnSpPr>
        <p:spPr>
          <a:xfrm rot="10800000">
            <a:off x="1675290" y="2833202"/>
            <a:ext cx="707100" cy="5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8"/>
          <p:cNvCxnSpPr>
            <a:stCxn id="295" idx="6"/>
            <a:endCxn id="293" idx="2"/>
          </p:cNvCxnSpPr>
          <p:nvPr/>
        </p:nvCxnSpPr>
        <p:spPr>
          <a:xfrm>
            <a:off x="1749025" y="3508250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00" name="Google Shape;300;p38"/>
          <p:cNvGraphicFramePr/>
          <p:nvPr/>
        </p:nvGraphicFramePr>
        <p:xfrm>
          <a:off x="6125800" y="209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{D95FACC9-9D29-4DB5-A8E7-55B857B634B9}</a:tableStyleId>
              </a:tblPr>
              <a:tblGrid>
                <a:gridCol w="382850"/>
                <a:gridCol w="930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[1]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[2, 4]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[2]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[]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1" name="Google Shape;301;p38"/>
          <p:cNvSpPr/>
          <p:nvPr/>
        </p:nvSpPr>
        <p:spPr>
          <a:xfrm>
            <a:off x="3146825" y="218067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302" name="Google Shape;302;p38"/>
          <p:cNvCxnSpPr>
            <a:stCxn id="294" idx="6"/>
            <a:endCxn id="301" idx="2"/>
          </p:cNvCxnSpPr>
          <p:nvPr/>
        </p:nvCxnSpPr>
        <p:spPr>
          <a:xfrm flipH="1" rot="10800000">
            <a:off x="2812325" y="2421875"/>
            <a:ext cx="3345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de adjacência</a:t>
            </a:r>
            <a:endParaRPr/>
          </a:p>
        </p:txBody>
      </p:sp>
      <p:sp>
        <p:nvSpPr>
          <p:cNvPr id="308" name="Google Shape;308;p39"/>
          <p:cNvSpPr/>
          <p:nvPr/>
        </p:nvSpPr>
        <p:spPr>
          <a:xfrm>
            <a:off x="1245325" y="242172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2308625" y="32672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2308625" y="242172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1245325" y="32672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312" name="Google Shape;312;p39"/>
          <p:cNvCxnSpPr>
            <a:stCxn id="308" idx="6"/>
            <a:endCxn id="310" idx="2"/>
          </p:cNvCxnSpPr>
          <p:nvPr/>
        </p:nvCxnSpPr>
        <p:spPr>
          <a:xfrm>
            <a:off x="1749025" y="2662775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9"/>
          <p:cNvCxnSpPr>
            <a:stCxn id="310" idx="4"/>
            <a:endCxn id="309" idx="0"/>
          </p:cNvCxnSpPr>
          <p:nvPr/>
        </p:nvCxnSpPr>
        <p:spPr>
          <a:xfrm>
            <a:off x="2560475" y="2903825"/>
            <a:ext cx="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9"/>
          <p:cNvCxnSpPr>
            <a:stCxn id="309" idx="1"/>
            <a:endCxn id="308" idx="5"/>
          </p:cNvCxnSpPr>
          <p:nvPr/>
        </p:nvCxnSpPr>
        <p:spPr>
          <a:xfrm rot="10800000">
            <a:off x="1675290" y="2833202"/>
            <a:ext cx="707100" cy="5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9"/>
          <p:cNvCxnSpPr>
            <a:stCxn id="311" idx="6"/>
            <a:endCxn id="309" idx="2"/>
          </p:cNvCxnSpPr>
          <p:nvPr/>
        </p:nvCxnSpPr>
        <p:spPr>
          <a:xfrm>
            <a:off x="1749025" y="3508250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16" name="Google Shape;316;p39"/>
          <p:cNvGraphicFramePr/>
          <p:nvPr/>
        </p:nvGraphicFramePr>
        <p:xfrm>
          <a:off x="6104375" y="209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{D95FACC9-9D29-4DB5-A8E7-55B857B634B9}</a:tableStyleId>
              </a:tblPr>
              <a:tblGrid>
                <a:gridCol w="382850"/>
                <a:gridCol w="9309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[1, 2]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[0, 2, 4]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[0, 1, 3]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[2]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[1]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7" name="Google Shape;317;p39"/>
          <p:cNvSpPr/>
          <p:nvPr/>
        </p:nvSpPr>
        <p:spPr>
          <a:xfrm>
            <a:off x="3146825" y="218067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318" name="Google Shape;318;p39"/>
          <p:cNvCxnSpPr>
            <a:stCxn id="310" idx="6"/>
            <a:endCxn id="317" idx="2"/>
          </p:cNvCxnSpPr>
          <p:nvPr/>
        </p:nvCxnSpPr>
        <p:spPr>
          <a:xfrm flipH="1" rot="10800000">
            <a:off x="2812325" y="2421875"/>
            <a:ext cx="334500" cy="24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</a:t>
            </a:r>
            <a:r>
              <a:rPr lang="en"/>
              <a:t> de adjacência</a:t>
            </a:r>
            <a:endParaRPr/>
          </a:p>
        </p:txBody>
      </p:sp>
      <p:sp>
        <p:nvSpPr>
          <p:cNvPr id="324" name="Google Shape;324;p40"/>
          <p:cNvSpPr/>
          <p:nvPr/>
        </p:nvSpPr>
        <p:spPr>
          <a:xfrm>
            <a:off x="1245325" y="242172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325" name="Google Shape;325;p40"/>
          <p:cNvSpPr/>
          <p:nvPr/>
        </p:nvSpPr>
        <p:spPr>
          <a:xfrm>
            <a:off x="2308625" y="32672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2308625" y="242172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1245325" y="32672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328" name="Google Shape;328;p40"/>
          <p:cNvCxnSpPr>
            <a:stCxn id="324" idx="6"/>
            <a:endCxn id="326" idx="2"/>
          </p:cNvCxnSpPr>
          <p:nvPr/>
        </p:nvCxnSpPr>
        <p:spPr>
          <a:xfrm>
            <a:off x="1749025" y="2662775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0"/>
          <p:cNvCxnSpPr>
            <a:stCxn id="326" idx="4"/>
            <a:endCxn id="325" idx="0"/>
          </p:cNvCxnSpPr>
          <p:nvPr/>
        </p:nvCxnSpPr>
        <p:spPr>
          <a:xfrm>
            <a:off x="2560475" y="2903825"/>
            <a:ext cx="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40"/>
          <p:cNvCxnSpPr>
            <a:stCxn id="325" idx="1"/>
            <a:endCxn id="324" idx="5"/>
          </p:cNvCxnSpPr>
          <p:nvPr/>
        </p:nvCxnSpPr>
        <p:spPr>
          <a:xfrm rot="10800000">
            <a:off x="1675290" y="2833202"/>
            <a:ext cx="707100" cy="5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40"/>
          <p:cNvCxnSpPr>
            <a:stCxn id="327" idx="6"/>
            <a:endCxn id="325" idx="2"/>
          </p:cNvCxnSpPr>
          <p:nvPr/>
        </p:nvCxnSpPr>
        <p:spPr>
          <a:xfrm>
            <a:off x="1749025" y="3508250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32" name="Google Shape;332;p40"/>
          <p:cNvGraphicFramePr/>
          <p:nvPr/>
        </p:nvGraphicFramePr>
        <p:xfrm>
          <a:off x="4376150" y="21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{D95FACC9-9D29-4DB5-A8E7-55B857B634B9}</a:tableStyleId>
              </a:tblPr>
              <a:tblGrid>
                <a:gridCol w="766275"/>
                <a:gridCol w="766275"/>
                <a:gridCol w="766275"/>
                <a:gridCol w="766275"/>
                <a:gridCol w="766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333" name="Google Shape;333;p40"/>
          <p:cNvCxnSpPr/>
          <p:nvPr/>
        </p:nvCxnSpPr>
        <p:spPr>
          <a:xfrm flipH="1">
            <a:off x="8304650" y="1928800"/>
            <a:ext cx="182100" cy="4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40"/>
          <p:cNvSpPr txBox="1"/>
          <p:nvPr/>
        </p:nvSpPr>
        <p:spPr>
          <a:xfrm>
            <a:off x="7289400" y="1453650"/>
            <a:ext cx="18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Arestas que entram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p40"/>
          <p:cNvCxnSpPr/>
          <p:nvPr/>
        </p:nvCxnSpPr>
        <p:spPr>
          <a:xfrm flipH="1" rot="10800000">
            <a:off x="3846900" y="3975600"/>
            <a:ext cx="375000" cy="2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0"/>
          <p:cNvSpPr txBox="1"/>
          <p:nvPr/>
        </p:nvSpPr>
        <p:spPr>
          <a:xfrm>
            <a:off x="3055700" y="4232675"/>
            <a:ext cx="16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Arestas que saem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 de adjacência</a:t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1245325" y="242172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2308625" y="32672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44" name="Google Shape;344;p41"/>
          <p:cNvSpPr/>
          <p:nvPr/>
        </p:nvSpPr>
        <p:spPr>
          <a:xfrm>
            <a:off x="2308625" y="2421725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45" name="Google Shape;345;p41"/>
          <p:cNvSpPr/>
          <p:nvPr/>
        </p:nvSpPr>
        <p:spPr>
          <a:xfrm>
            <a:off x="1245325" y="3267200"/>
            <a:ext cx="503700" cy="48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cxnSp>
        <p:nvCxnSpPr>
          <p:cNvPr id="346" name="Google Shape;346;p41"/>
          <p:cNvCxnSpPr>
            <a:stCxn id="342" idx="6"/>
            <a:endCxn id="344" idx="2"/>
          </p:cNvCxnSpPr>
          <p:nvPr/>
        </p:nvCxnSpPr>
        <p:spPr>
          <a:xfrm>
            <a:off x="1749025" y="2662775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41"/>
          <p:cNvCxnSpPr>
            <a:stCxn id="344" idx="4"/>
            <a:endCxn id="343" idx="0"/>
          </p:cNvCxnSpPr>
          <p:nvPr/>
        </p:nvCxnSpPr>
        <p:spPr>
          <a:xfrm>
            <a:off x="2560475" y="2903825"/>
            <a:ext cx="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1"/>
          <p:cNvCxnSpPr>
            <a:stCxn id="343" idx="1"/>
            <a:endCxn id="342" idx="5"/>
          </p:cNvCxnSpPr>
          <p:nvPr/>
        </p:nvCxnSpPr>
        <p:spPr>
          <a:xfrm rot="10800000">
            <a:off x="1675290" y="2833202"/>
            <a:ext cx="707100" cy="5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1"/>
          <p:cNvCxnSpPr>
            <a:stCxn id="345" idx="6"/>
            <a:endCxn id="343" idx="2"/>
          </p:cNvCxnSpPr>
          <p:nvPr/>
        </p:nvCxnSpPr>
        <p:spPr>
          <a:xfrm>
            <a:off x="1749025" y="3508250"/>
            <a:ext cx="55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50" name="Google Shape;350;p41"/>
          <p:cNvGraphicFramePr/>
          <p:nvPr/>
        </p:nvGraphicFramePr>
        <p:xfrm>
          <a:off x="4376150" y="219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{D95FACC9-9D29-4DB5-A8E7-55B857B634B9}</a:tableStyleId>
              </a:tblPr>
              <a:tblGrid>
                <a:gridCol w="766275"/>
                <a:gridCol w="766275"/>
                <a:gridCol w="766275"/>
                <a:gridCol w="766275"/>
                <a:gridCol w="7662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cxnSp>
        <p:nvCxnSpPr>
          <p:cNvPr id="351" name="Google Shape;351;p41"/>
          <p:cNvCxnSpPr/>
          <p:nvPr/>
        </p:nvCxnSpPr>
        <p:spPr>
          <a:xfrm flipH="1">
            <a:off x="8304650" y="1928800"/>
            <a:ext cx="182100" cy="4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41"/>
          <p:cNvSpPr txBox="1"/>
          <p:nvPr/>
        </p:nvSpPr>
        <p:spPr>
          <a:xfrm>
            <a:off x="7289400" y="1453650"/>
            <a:ext cx="185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Arestas que entram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3" name="Google Shape;353;p41"/>
          <p:cNvCxnSpPr/>
          <p:nvPr/>
        </p:nvCxnSpPr>
        <p:spPr>
          <a:xfrm flipH="1" rot="10800000">
            <a:off x="3846900" y="3975600"/>
            <a:ext cx="375000" cy="21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41"/>
          <p:cNvSpPr txBox="1"/>
          <p:nvPr/>
        </p:nvSpPr>
        <p:spPr>
          <a:xfrm>
            <a:off x="3055700" y="4232675"/>
            <a:ext cx="16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Arestas que saem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 Social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2353" l="0" r="1835" t="0"/>
          <a:stretch/>
        </p:blipFill>
        <p:spPr>
          <a:xfrm>
            <a:off x="2233400" y="1553800"/>
            <a:ext cx="4677200" cy="29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729450" y="446840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https://www.youtube.com/watch?v=YMI3CrChwSk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qual é melhor?</a:t>
            </a:r>
            <a:endParaRPr/>
          </a:p>
        </p:txBody>
      </p:sp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 da situação.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Espaço: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Matriz usa mais espaço que a lista de adjacências. Logo, para uma grafo muito grande, talvez seja ruim usar a matriz, pois ocupará muito espaço na memória.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Acesso: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 matriz acessamos um elemento de forma direta, já na lista de adjacências precisamos percorrê-la, ou seja, demora mais na lista.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Bora implementar!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Mapas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50" y="1853850"/>
            <a:ext cx="483609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Linhas de trem/metrô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075" y="1920525"/>
            <a:ext cx="3909842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Aplicações em Data Science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neural network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950" y="1920525"/>
            <a:ext cx="599970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Árvore de decisão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39375" r="0" t="0"/>
          <a:stretch/>
        </p:blipFill>
        <p:spPr>
          <a:xfrm>
            <a:off x="2225363" y="1853850"/>
            <a:ext cx="4693279" cy="3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que andam em grafos e propagam predições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650" y="2402725"/>
            <a:ext cx="40100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803675" y="457085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http://www.comp.ita.br/~verri/publications/bracis-2016.pdf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